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slideLayout" Target="../slideLayouts/slideLayout33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slideLayout" Target="../slideLayouts/slideLayout38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44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45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48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54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55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56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57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58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59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slideLayout" Target="../slideLayouts/slideLayout60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53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Лекция 8. Интеграция моделей в Triton и деплой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3095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 современных условиях промышленной эксплуатации моделей машинного обучения ключевым аспектом становится не только разработка и оптимизация моделей, но и их интеграция в специализированные серверы инференса, способные обеспечить высокую производительность, масштабируемость и надёжность в условиях реального времени. NVIDIA Triton Inference Server выступает как универсальное решение, позволяющее объединить модели, разработанные в различных фреймворках, в единое целое, а также обеспечить единообразный подход к управлению ресурсами и мониторингу.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541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76179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37271"/>
            <a:ext cx="24055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TS Compact Bold" pitchFamily="34" charset="0"/>
                <a:ea typeface="MTS Compact Bold" pitchFamily="34" charset="-122"/>
                <a:cs typeface="MTS Compact Bold" pitchFamily="34" charset="-120"/>
              </a:rPr>
              <a:t>by Иван Копылов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5799"/>
            <a:ext cx="72073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графа вычислений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33518"/>
            <a:ext cx="720732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графа вычислений модели является важным этапом подготовки. Используются техники, такие как свёртка последовательных операций, удаление избыточных вычислений и применение специальных алгоритмов оптимизации, например, слияние слоёв или предварительное вычисление инвариантных частей графа.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66084"/>
            <a:ext cx="7207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Математически оптимизация графа может быть описана как задача минимизации функционала затрат: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47040"/>
            <a:ext cx="7207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min_G' L(G, G')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65094"/>
            <a:ext cx="7207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G – исходный граф вычислений, G' – оптимизированный граф, а L – функция потерь, характеризующая разницу между исходным и оптимизированным графами с учётом вычислительной нагрузки.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6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Квантизация и уменьшение разрядности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538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Квантизация позволяет снизить разрядность весов модели, что ведёт к уменьшению объёма памяти и ускорению вычислений. При применении квантизации используется математический аппарат для оценки потерь точности: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Δ_quant = |W_fp32 - Q(W_fp32)|_2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W_fp32 – исходные веса модели в формате FP32, Q(W_fp32) – квантизованные веса, а Δ_quant – мера ошибки квантизации. Оптимальный выбор разрядности производится с учётом компромисса между скоростью инференса и точностью модели.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248" y="514350"/>
            <a:ext cx="7835503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Документация и валидация метаданных модели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4248" y="2173248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7364" y="2243257"/>
            <a:ext cx="942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61705" y="2173248"/>
            <a:ext cx="601408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Соответствие размерностей входных и выходных данных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54248" y="3201233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5217" y="3271242"/>
            <a:ext cx="15847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261705" y="3201233"/>
            <a:ext cx="378273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Корректность именования тензоров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54248" y="4229219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2836" y="4299228"/>
            <a:ext cx="16323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61705" y="4229219"/>
            <a:ext cx="535650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Соответствие типов данных (например, FP32, INT8)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54248" y="5257205"/>
            <a:ext cx="420529" cy="420529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8907" y="5327213"/>
            <a:ext cx="17109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261705" y="5257205"/>
            <a:ext cx="437328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Сохранение динамических размерностей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54248" y="6098262"/>
            <a:ext cx="78355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Мера соответствия может быть представлена как: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54248" y="6607612"/>
            <a:ext cx="78355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S_meta = (1/N) Σ_i=1^N δ(t_i^expected, t_i^actual)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54248" y="7116961"/>
            <a:ext cx="7835503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t_i^expected и t_i^actual – ожидаемые и фактические параметры i-го тензора, δ – функция индикатора, N – общее количество тензоров.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4525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Конфигурация моделей для Triton Inference Server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126937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Конфигурационный файл модели, как правило, имеет расширение config.pbtxt и описывает параметры инференса, такие как входные и выходные тензоры, максимальный размер пакета, динамическое пакетирование и другие настройки, влияющие на работу модели. Формат файла основан на синтаксисе Protocol Buffers, что обеспечивает структурированное представление данных.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710446"/>
            <a:ext cx="11699200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базового конфигурационного файла для модели ONNX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6858" y="1472684"/>
            <a:ext cx="12910661" cy="6046470"/>
          </a:xfrm>
          <a:prstGeom prst="roundRect">
            <a:avLst>
              <a:gd name="adj" fmla="val 1145"/>
            </a:avLst>
          </a:prstGeom>
          <a:solidFill>
            <a:srgbClr val="FFCCD5"/>
          </a:solidFill>
          <a:ln/>
        </p:spPr>
      </p:sp>
      <p:sp>
        <p:nvSpPr>
          <p:cNvPr id="4" name="Shape 2"/>
          <p:cNvSpPr/>
          <p:nvPr/>
        </p:nvSpPr>
        <p:spPr>
          <a:xfrm>
            <a:off x="568643" y="1472684"/>
            <a:ext cx="12927092" cy="6046470"/>
          </a:xfrm>
          <a:prstGeom prst="roundRect">
            <a:avLst>
              <a:gd name="adj" fmla="val 409"/>
            </a:avLst>
          </a:prstGeom>
          <a:solidFill>
            <a:srgbClr val="FFCCD5"/>
          </a:solidFill>
          <a:ln/>
        </p:spPr>
      </p:sp>
      <p:sp>
        <p:nvSpPr>
          <p:cNvPr id="5" name="Text 3"/>
          <p:cNvSpPr/>
          <p:nvPr/>
        </p:nvSpPr>
        <p:spPr>
          <a:xfrm>
            <a:off x="733425" y="1596271"/>
            <a:ext cx="12597527" cy="5799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"image_classification_model"
platform: "onnxruntime_onnx"
max_batch_size: 64
input [
  {
    name: "input"
    data_type: TYPE_FP32
    dims: [ 3, 224, 224 ]
  }
]
output [
  {
    name: "output"
    data_type: TYPE_FP32
    dims: [ 1000 ]
  }
]
dynamic_batching {
  preferred_batch_size: [ 16, 32 ]
  max_queue_delay_microseconds: 10000
}
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5489"/>
            <a:ext cx="12555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Ключевые параметры конфигурационного файла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394591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99999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Имя модели, используемое для идентификации в репозитории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394591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3799999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Платформа или формат модели, определяющий интерпретатор инференса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092779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max_batch_size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8187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Максимальное количество запросов, обрабатываемых в одном пакете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092779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input/output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5498187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Описание входных и выходных тензоров, включая имена, типы данных и размерности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6668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Параметр max_batch_size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960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Пусть B_max – максимальный размер пакета. Оптимальный выбор B_max определяется компромиссом между задержкой обработки отдельного запроса и пропускной способностью сервера. Математически, средняя задержка L_avg может быть оценена как функция от размера пакета: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L_avg(B) = L_fixed + L_var/B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9442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L_fixed – фиксированная задержка, обусловленная временем передачи данных и инициализацией инференса, а L_var – переменная задержка, зависящая от объёма вычислений. Выбор B_max осуществляется таким образом, чтобы минимизировать L_avg при заданном уровне пропускной способности.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917853"/>
            <a:ext cx="726293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Динамическое пакетирование (dynamic_batching)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4587" y="2552462"/>
            <a:ext cx="7262932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Динамическое пакетирование позволяет объединять несколько инференс-запросов в один пакет, что существенно повышает эффективность использования вычислительных ресурсов. Параметры preferred_batch_size и max_queue_delay_microseconds задают допустимые размеры пакетов и максимальное время ожидания запроса в очереди соответственно.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4587" y="4476155"/>
            <a:ext cx="7262932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динамического пакетирования может быть представлена следующей задачей: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4587" y="5387935"/>
            <a:ext cx="72629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min_B∈B_pref f(B) = λ · L(B) + μ · |B - B_ideal|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4587" y="5962412"/>
            <a:ext cx="726293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L(B) – функция задержки для пакета размера B, B_ideal – идеальный размер пакета с точки зрения пропускной способности, а λ и μ – коэффициенты, отражающие приоритеты между минимизацией задержки и соответствием предпочтительным размерам.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771168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Описание входных и выходных данных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666" y="2695099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7857" y="2776299"/>
            <a:ext cx="10929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63040" y="2695099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Имя тензора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63040" y="3163848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Используется для сопоставления с данными, поступающими от клиента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695099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2271" y="2776299"/>
            <a:ext cx="18371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384721" y="2695099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Тип данных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84721" y="3163848"/>
            <a:ext cx="3000613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Определяет формат представления числовых значений (например, TYPE_FP32, TYPE_INT8)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666" y="5011698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7852" y="5092898"/>
            <a:ext cx="18919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63040" y="5011698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Размерности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63040" y="5480447"/>
            <a:ext cx="6922294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Описывают форму тензора, где значение -1 может означать динамическое изменение размера в зависимости от размера пакета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8666" y="6417945"/>
            <a:ext cx="7626667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Математически, если обозначить входной тензор как X ∈ ℝ^(B × d_1 × d_2 × ... × d_n), то параметр B соответствует размеру пакета, а d_i – фиксированным размерностям входных данных.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463" y="819150"/>
            <a:ext cx="4943475" cy="6591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0095" y="765215"/>
            <a:ext cx="76238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Дополнительные параметры и расширенные возможности</a:t>
            </a:r>
            <a:endParaRPr lang="en-US" sz="4250" dirty="0"/>
          </a:p>
        </p:txBody>
      </p:sp>
      <p:sp>
        <p:nvSpPr>
          <p:cNvPr id="5" name="Shape 1"/>
          <p:cNvSpPr/>
          <p:nvPr/>
        </p:nvSpPr>
        <p:spPr>
          <a:xfrm>
            <a:off x="760095" y="2692598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49643" y="2774037"/>
            <a:ext cx="10953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1465898" y="2692598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Многопоточность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465898" y="3162181"/>
            <a:ext cx="2997518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Параметры, задающие количество потоков для обработки запросов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0585" y="2692598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2866" y="2774037"/>
            <a:ext cx="18407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5386388" y="2692598"/>
            <a:ext cx="297072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Резервирование памяти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386388" y="3162181"/>
            <a:ext cx="2997518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Настройки, позволяющие заранее выделять ресурсы для оптимизации работы сервера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0095" y="5013365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09518" y="5094803"/>
            <a:ext cx="18966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1"/>
          <p:cNvSpPr/>
          <p:nvPr/>
        </p:nvSpPr>
        <p:spPr>
          <a:xfrm>
            <a:off x="1465898" y="5013365"/>
            <a:ext cx="488834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Параметры логирования и мониторинга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465898" y="5482947"/>
            <a:ext cx="691800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Например, настройки экспорта метрик в Prometheus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60095" y="6074688"/>
            <a:ext cx="7623810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Оптимальная конфигурация ω* может быть найдена как решение задачи: ω* = argmin_ω∈Ω J(ω), где J(ω) – целевая функция, включающая показатели задержки, пропускной способности, утилизации ресурсов и энергоэффективности.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2073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Актуальность интеграции моделей в Triton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8191" y="3027521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7532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Универсальное решение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75320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NVIDIA Triton Inference Server позволяет объединить модели из различных фреймворков в единую систему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997321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156269" y="3027521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734437" y="2942511"/>
            <a:ext cx="27532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Высокая производительность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34437" y="3787259"/>
            <a:ext cx="27532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Обеспечивает масштабируемость и надёжность в условиях реального времени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281" y="6168747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Управление ресурсами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470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Предоставляет единообразный подход к управлению ресурсами и мониторингу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780812"/>
            <a:ext cx="7231499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Валидация конфигурационных файлов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6020" y="2484834"/>
            <a:ext cx="7231499" cy="211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Корректность конфигурационного файла имеет решающее значение для успешного деплоя модели в Triton. Для валидации используются как статические, так и динамические методы проверки. Статическая проверка включает синтаксический анализ файла, в то время как динамическая валидация осуществляется посредством тестовых запусков инференса с заранее подготовленными тестовыми данными.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56020" y="4843105"/>
            <a:ext cx="723149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Общее соответствие конфигурации может быть оценено по следующей схеме: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6020" y="5794058"/>
            <a:ext cx="72314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V_total = V_static × V_dynamic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6020" y="6393180"/>
            <a:ext cx="7231499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V_static и V_dynamic принимают значения от 0 до 1. Значение V_total равное 1 свидетельствует о полной корректности конфигурации, а любые отклонения указывают на необходимость доработки.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23" y="283488"/>
            <a:ext cx="4044434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91664"/>
            <a:ext cx="11448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Деплой моделей через Triton Inference Server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4060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Процесс деплоя модели в Triton Inference Server начинается с помещения подготовленной модели в репозиторий, который используется сервером для автоматической загрузки и инициализации моделей. Репозиторий представляет собой файловую структуру, где каждая модель организована в виде отдельной директории, содержащей файл конфигурации (config.pbtxt) и поддиректории с различными версиями модели (например, «1», «2» и т.д.).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5473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Математически процесс деплоя можно рассматривать как отображение: D: M → R, где M – множество подготовленных моделей, а R – пространство репозиториев Triton.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7922"/>
            <a:ext cx="7722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деплоя моделей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6863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Оптимальное размещение моделей в репозитории определяется минимизацией совокупных затрат по времени загрузки, инициализации и последующей обработке запросов. Пусть T_load(m) – время загрузки модели m, а T_init(m) – время её инициализации. Тогда задача оптимального деплоя может быть сведена к минимизации следующей функции: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0722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min_m ∈ M Σ_m (T_load(m) + T_init(m))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38775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 этом корректность конфигурации каждой модели является обязательным условием успешного деплоя.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90" y="831294"/>
            <a:ext cx="770382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Автоматизация деплоя и управление версиями моделей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090" y="2425779"/>
            <a:ext cx="7703820" cy="197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 современных системах промышленного применения деплой моделей часто интегрируется с конвейерами CI/CD, что позволяет автоматизировать процессы сборки, тестирования и обновления моделей. Пусть V = {v_1, v_2, ..., v_k} – множество версий модели, тогда управление версиями сводится к обеспечению возможности одновременной работы нескольких версий и динамическому переключению между ними.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0090" y="4631769"/>
            <a:ext cx="770382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Задача управления версиями заключается в минимизации потерь при переключении между версиями, что может быть представлено следующей оптимизационной задачей: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0090" y="5850493"/>
            <a:ext cx="770382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min_v∈V Δ(v) = min_v∈V |C(m, v) - C(m, v_ideal)|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0090" y="6411039"/>
            <a:ext cx="770382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v_ideal – версия, оптимально удовлетворяющая требованиям к производительности и точности, а норма |·| характеризует расхождение между текущей конфигурацией и идеальной.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773073"/>
            <a:ext cx="7239714" cy="203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Конфигурация серверных параметров и распределение нагрузки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7805" y="3138845"/>
            <a:ext cx="7239714" cy="2436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обеспечения равномерного распределения вычислительных ресурсов между моделями и оптимизации времени отклика сервер Triton использует механизмы динамического управления пакетированием и распределения нагрузки. Пусть Q – очередь запросов, а B – размер пакета, тогда динамическое пакетирование реализуется посредством определения оптимального размера пакета B*, минимизирующего общую задержку обработки запросов: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7805" y="5819656"/>
            <a:ext cx="723971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B* = argmin_B∈B L(B) = argmin_B∈B (L_fixed + L_var/B + γ · |B - B_ideal|)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7805" y="6412349"/>
            <a:ext cx="7239714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γ – коэффициент, отражающий компромисс между задержкой и степенью пакетирования, L_fixed – фиксированная задержка, а L_var – переменная задержка, зависящая от объёма вычислений.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076"/>
            <a:ext cx="10948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Распределение нагрузки между GPU и CPU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5483"/>
            <a:ext cx="12693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Распределение нагрузки между GPU и CPU обеспечивается через динамическое назначение запросов, что можно описать следующим отображением: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R: Q → {CPU, GPU}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оптимальное распределение определяется с учётом текущей загрузки устройств, вычисляемой по следующей формуле: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U_d = (T_active^d / T_total^d) × 100%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2693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каждого устройства d ∈ {CPU, GPU}. При достижении предельного значения загрузки, запросы перенаправляются на менее загруженные устройства, что позволяет поддерживать высокий уровень пропускной способности системы.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49260"/>
            <a:ext cx="7664529" cy="1981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Математическое моделирование процессов инференса и оптимизации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3047524"/>
            <a:ext cx="7664529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Важным аспектом интеграции моделей является моделирование процессов инференса, позволяющее оценить производительность системы и определить оптимальные параметры для её работы. Пусть N_req – количество входящих запросов, λ – интенсивность поступления запросов (запросов в секунду), а μ – средняя пропускная способность сервера, тогда система может быть смоделирована как многоканальная очередь M/M/c.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9735" y="5314117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 таком случае, коэффициент загрузки ρ определяется как: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9735" y="5890022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ρ = λ / (c · μ)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9735" y="6465927"/>
            <a:ext cx="7664529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c – количество вычислительных каналов (например, количество GPU или ядер CPU, выделенных для инференса). Для обеспечения стабильности работы системы требуется условие: ρ &lt; 1</a:t>
            </a:r>
            <a:endParaRPr lang="en-US" sz="16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7250"/>
            <a:ext cx="72073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Оценка среднего времени ожидания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14970"/>
            <a:ext cx="7207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Среднее время ожидания W_q в очереди может быть оценено по формуле Эрланга: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95926"/>
            <a:ext cx="7207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W_q = (P_0 · (λ/μ)^c) / (c! · (1 - ρ)^2) · (1/μ)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13979"/>
            <a:ext cx="7207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P_0 – вероятность отсутствия запросов в системе. Математическое моделирование позволяет подобрать параметры c и μ таким образом, чтобы время ожидания оставалось в пределах заданных требований.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0740"/>
            <a:ext cx="7207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этих параметров осуществляется посредством итерационного решения системы нелинейных уравнений, что позволяет учитывать динамическое изменение нагрузки и адаптировать конфигурацию сервера в реальном времени.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1" y="661868"/>
            <a:ext cx="5181719" cy="69090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12882" y="335042"/>
            <a:ext cx="7574637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конфигурационного файла для модели TensorFlow</a:t>
            </a:r>
            <a:endParaRPr lang="en-US" sz="2350" dirty="0"/>
          </a:p>
        </p:txBody>
      </p:sp>
      <p:sp>
        <p:nvSpPr>
          <p:cNvPr id="5" name="Shape 1"/>
          <p:cNvSpPr/>
          <p:nvPr/>
        </p:nvSpPr>
        <p:spPr>
          <a:xfrm>
            <a:off x="5912882" y="1279327"/>
            <a:ext cx="7574637" cy="6618446"/>
          </a:xfrm>
          <a:prstGeom prst="roundRect">
            <a:avLst>
              <a:gd name="adj" fmla="val 773"/>
            </a:avLst>
          </a:prstGeom>
          <a:solidFill>
            <a:srgbClr val="FFCCD5"/>
          </a:solidFill>
          <a:ln/>
        </p:spPr>
      </p:sp>
      <p:sp>
        <p:nvSpPr>
          <p:cNvPr id="6" name="Shape 2"/>
          <p:cNvSpPr/>
          <p:nvPr/>
        </p:nvSpPr>
        <p:spPr>
          <a:xfrm>
            <a:off x="5906810" y="1279327"/>
            <a:ext cx="7586782" cy="6618446"/>
          </a:xfrm>
          <a:prstGeom prst="roundRect">
            <a:avLst>
              <a:gd name="adj" fmla="val 276"/>
            </a:avLst>
          </a:prstGeom>
          <a:solidFill>
            <a:srgbClr val="FFCCD5"/>
          </a:solidFill>
          <a:ln/>
        </p:spPr>
      </p:sp>
      <p:sp>
        <p:nvSpPr>
          <p:cNvPr id="7" name="Text 3"/>
          <p:cNvSpPr/>
          <p:nvPr/>
        </p:nvSpPr>
        <p:spPr>
          <a:xfrm>
            <a:off x="6028611" y="1370647"/>
            <a:ext cx="7343180" cy="643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"advanced_tf_model"
platform: "tensorflow_savedmodel"
max_batch_size: 128
input [
  {
    name: "input_tensor"
    data_type: TYPE_FP32
    dims: [ -1, 224, 224, 3 ]
  }
]
output [
  {
    name: "output_tensor"
    data_type: TYPE_FP32
    dims: [ -1, 1000 ]
  }
]
dynamic_batching {
  preferred_batch_size: [ 16, 32, 64 ]
  max_queue_delay_microseconds: 15000
}
instance_group [
  {
    count: 2
    kind: KIND_GPU
  }
]
version_policy: {
  specific: {
    versions: [ "1", "2" ]
  }
}
</a:t>
            </a:r>
            <a:endParaRPr lang="en-US" sz="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159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параметров конфигурационного файла TensorFlow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749040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15444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Задаёт уникальное имя модели для идентификации в репозитории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749040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415444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Указывает на формат модели («tensorflow_savedmodel»)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447228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max_batch_size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2636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Определяет максимальное число запросов, которые могут быть обработаны совместно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447228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dynamic_batching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5852636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Задаёт набор предпочтительных размеров пакетов и максимальное время ожидания запроса в очереди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538638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Цели и задачи лекции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804273"/>
            <a:ext cx="308002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Детальное рассмотрение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27004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Процессы интеграции моделей в инфраструктуру Triton Inference Server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3175040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3904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Подготовка моделей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385619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вопросов подготовки моделей из различных фреймворков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761190"/>
            <a:ext cx="1077278" cy="1292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976574"/>
            <a:ext cx="324362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Конфигурационные файлы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5442347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Детальное описание конфигурационных файлов Triton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6053852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6269236"/>
            <a:ext cx="366283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Математическое обоснование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54436" y="673500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Параметров пакетирования, распределения нагрузки и оптимизации ресурсов</a:t>
            </a:r>
            <a:endParaRPr lang="en-US" sz="16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790"/>
            <a:ext cx="720732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Оркестрация и автоматизация деплоя в распределённых системах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1288"/>
            <a:ext cx="720732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Одним из наиболее эффективных подходов к деплою является использование контейнерных технологий, таких как Docker, в сочетании с системами оркестрации (например, Kubernetes). Контейнеризация обеспечивает изоляцию среды, позволяет стандартизировать деплой и упрощает управление зависимостями.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710952"/>
            <a:ext cx="7207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Пусть D – набор Docker-образов, тогда процесс развертывания может быть представлен как последовательность операций: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691908"/>
            <a:ext cx="7207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O: D → Контейнеры → Кластер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Компоненты контейнеризированного деплоя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1791" y="3740468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Обеспечивает автоматическое масштабирование и обновление контейнеров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4415" y="3740468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Service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4587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Предоставляет стабильный адрес для доступа к Triton Inference Server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9881" y="6164461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ConfigMap и Secret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Управляют конфигурационными данными и безопасными настройками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835223"/>
            <a:ext cx="4919305" cy="6559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757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Методы оптимизации и мониторинг деплоя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43351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обеспечения бесперебойной работы системы деплоя моделей важно осуществлять постоянный мониторинг ключевых показателей производительности, таких как задержка инференса, пропускная способность, утилизация ресурсов и время отклика. Triton Inference Server предоставляет встроенные механизмы экспорта метрик через REST API, что позволяет интегрировать данные с системами мониторинга, например, Prometheus и Grafana.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2289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Пусть M = {m_1, m_2, ..., m_k} – множество метрик, тогда совокупная оценка производительности P может быть представлена как функция: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2099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 = f(m_1, m_2, ..., m_k)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8279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функция f агрегирует значения отдельных метрик с учётом их весовых коэффициентов.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4708"/>
            <a:ext cx="1180230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Методы анализа логов и трассировки запросов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4398050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Логирование является неотъемлемой частью системы деплоя и интеграции моделей. Для анализа логов используются системы агрегации и централизованного хранения, позволяющие осуществлять детальную трассировку каждого запроса.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4502" y="5355074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Пусть L(t) – функция, описывающая количество логов за единицу времени, тогда эффективность мониторинга логов E_logs может быть оценена как: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4502" y="6312098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E_logs = 1 / ∫_0^T |L(t) - L_ideal(t)| dt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4502" y="6915031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L_ideal(t) – идеальное распределение логов, соответствующее корректной работе системы, а интеграл отражает суммарное отклонение от идеала за период T.</a:t>
            </a:r>
            <a:endParaRPr lang="en-US" sz="1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275171"/>
            <a:ext cx="132014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Интеграция механизмов обратной связи в процессы деплоя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494" y="4857155"/>
            <a:ext cx="132014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Обратная связь является ключевым элементом системы мониторинга и оптимизации деплоя. Для автоматической корректировки конфигураций используются алгоритмы обратной связи, основанные на адаптивных регулировках параметров инференса.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4494" y="5740122"/>
            <a:ext cx="132014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Пусть θ – набор параметров конфигурации, а ε – ошибка, измеряемая как разница между целевыми и фактическими значениями метрик, тогда правило обновления параметров может быть представлено в виде итерационного алгоритма: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4494" y="6623090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θ_(n+1) = θ_n - η · ∇_θ ε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494" y="7179350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η – скорость обучения (коэффициент адаптации), а ∇_θ ε – градиент ошибки по параметрам конфигурации.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2022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Анализ стабильности и отказоустойчивости системы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49742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Стабильность работы деплой-системы определяется не только эффективностью распределения нагрузки, но и способностью оперативно реагировать на сбои и аномалии. Пусть T_fail – время, необходимое для восстановления системы после сбоя, а P_avail – коэффициент доступности системы, тогда можно ввести следующую метрику отказоустойчивости: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93600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R_fail = T_operational / (T_operational + T_fail)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611654"/>
            <a:ext cx="12693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T_operational – время нормальной работы системы. Значение R_fail близкое к 1 свидетельствует о высокой отказоустойчивости, что является критически важным требованием при интеграции моделей в производственную среду.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1068586"/>
            <a:ext cx="7679769" cy="196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Расчёт затрат на эксплуатацию и оптимизация экономической эффективности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115" y="3343632"/>
            <a:ext cx="7679769" cy="2008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Экономическая эффективность деплоя моделей определяется оптимальным использованием вычислительных ресурсов и снижением затрат на поддержку инфраструктуры. Пусть C_total – общие затраты на эксплуатацию, включая энергопотребление, амортизацию оборудования и операционные расходы, а U_eff – коэффициент эффективности использования ресурсов, тогда можно определить экономическую эффективность E_econ следующим образом: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2115" y="5587008"/>
            <a:ext cx="76797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E_econ = U_eff / C_total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2115" y="6156960"/>
            <a:ext cx="7679769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E_econ достигается за счёт точного прогнозирования нагрузки, динамического масштабирования и автоматизированного управления ресурсами.</a:t>
            </a:r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302" y="922258"/>
            <a:ext cx="7262217" cy="197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Интеграция моделей в Triton: формальные аспекты и алгоритмические решения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5302" y="3218140"/>
            <a:ext cx="7262217" cy="1350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Интеграция моделей в Triton Inference Server требует формального описания всех этапов процесса – от экспорта модели до её загрузки в сервер. Пусть M – множество всех моделей, подготовленных для деплоя, а C – множество конфигурационных файлов, тогда можно ввести отображение: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5302" y="4806315"/>
            <a:ext cx="726221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Φ: M × C → 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5302" y="5381506"/>
            <a:ext cx="7262217" cy="1350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T – множество экземпляров моделей, успешно интегрированных в систему. Функция Φ инкапсулирует все процедуры проверки, оптимизации и настройки, что позволяет формально оценить вероятность успешного деплоя как: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5302" y="6969681"/>
            <a:ext cx="7262217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P_success = Pr{Φ(m, c) ∈ T}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599123"/>
            <a:ext cx="7621191" cy="203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Алгоритмы автоматизированной проверки конфигураций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1405" y="2964894"/>
            <a:ext cx="7621191" cy="174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обеспечения корректности интеграции используются алгоритмы автоматизированной проверки, которые анализируют синтаксическую и семантическую корректность конфигурационных файлов. Пусть ψ: C → {0,1} – индикатор корректности конфигурационного файла, тогда система допускает загрузку модели только в случае, если: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1405" y="4949666"/>
            <a:ext cx="76211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ψ(c) = 1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1405" y="5542359"/>
            <a:ext cx="7621191" cy="2088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 этом алгоритмы проверки могут включать дополнительные подзадачи, такие как анализ соответствия размерностей, проверка типов данных и верификация параметров динамического пакетирования. Каждая из этих задач решается с использованием методов линейного и нелинейного программирования, что позволяет обеспечить высокий уровень достоверности проверки.</a:t>
            </a:r>
            <a:endParaRPr lang="en-US" sz="1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1887"/>
            <a:ext cx="720732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Алгоритмическая оптимизация процессов инференса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8386"/>
            <a:ext cx="720732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 процессов инференса в Triton осуществляется посредством применения алгоритмов, позволяющих минимизировать суммарное время обработки запросов. Пусть T_total – общее время инференса для пакета запросов, тогда задача оптимизации может быть сформулирована как: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48049"/>
            <a:ext cx="7207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min_(B,θ) T_total(B, θ)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66103"/>
            <a:ext cx="7207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B – размер пакета, а θ – набор параметров конфигурации, влияющих на распределение вычислительной нагрузки. Решение этой задачи часто осуществляется методом градиентного спуска, что позволяет итеративно улучшать настройки системы.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285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Подготовка моделей для интеграции в Triton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Экспорт моделей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0701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Процесс начинается с экспорта моделей из различных фреймворков, таких как TensorFlow, PyTorch, ONNX и TensorRT. Каждая система имеет свои особенности экспорта, требующие соблюдения определенных рекомендаций.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24976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Оптимизация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24976" y="4033957"/>
            <a:ext cx="60701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После экспорта проводится оптимизация структуры модели для обеспечения максимальной производительности при инференсе. Это включает анализ характеристик модели и подбор оптимальных параметров для пакетирования запросов.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835223"/>
            <a:ext cx="4919305" cy="6559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447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Алгоритмическая схема оптимизации инференса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0244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03973" y="2402443"/>
            <a:ext cx="3613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Инициализация параметров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289286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B_0 и θ_0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348257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44134" y="3482578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Вычисление градиента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397299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∇T_total(B_n, θ_n)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4562713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84415" y="4562713"/>
            <a:ext cx="3157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Обновление параметров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05313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B_(n+1) = B_n - η_B · ∇_B T_total(B_n, θ_n)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984415" y="555212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θ_(n+1) = θ_n - η_θ · ∇_θ T_total(B_n, θ_n)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814513" y="614183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2324695" y="614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Проверка сходимости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2324695" y="6632258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Повторение итераций до достижения оптимального значения</a:t>
            </a:r>
            <a:endParaRPr lang="en-US" sz="17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11389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Анализ эффективности интеграции и деплоя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количественной оценки эффективности интеграции моделей в Triton используются ряд показателей, таких как средняя задержка L_avg, пропускная способность T_throughput и коэффициент утилизации ресурсов U_resources. Пусть N_req – общее количество обработанных запросов за период T, тогда пропускная способность определяется как: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50375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T_throughput = N_req / 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68428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Средняя задержка оценивается по формуле: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86482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L_avg(B) = L_fixed + L_var / 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04535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 коэффициент утилизации ресурсов для каждого вычислительного устройства d определяется как: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22588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U_d = (T_active^d / T_total^d) × 100%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5934"/>
            <a:ext cx="10891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Методы статистической обработки метрик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4874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анализа собранных метрик применяются методы статистической обработки, включая расчет средних значений, дисперсии и корреляций между различными параметрами. Пусть X – случайная величина, отражающая задержку обработки запроса, тогда её математическое ожидание μ_X и дисперсия σ_X^2 определяются стандартными формулами: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8733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μ_X = (1/N) Σ_(i=1)^N x_i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6786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σ_X^2 = (1/N) Σ_(i=1)^N (x_i - μ_X)^2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4840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Корреляционный анализ между показателями задержки и загрузки позволяет выявить зависимость между ними и настроить параметры динамического пакетирования, минимизируя дисперсию задержек и повышая стабильность работы системы.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4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Модели прогнозирования производительности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2486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На основе собранных данных разрабатываются модели прогнозирования, позволяющие оценивать будущую производительность системы при изменении нагрузки. Пусть Y – прогнозируемая задержка, а X_1, X_2, ..., X_n – факторы, влияющие на производительность (например, размер пакета, количество активных инстансов, коэффициенты загрузки), тогда модель прогнозирования может быть представлена в виде: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Y = β_0 + β_1 X_1 + β_2 X_2 + ... + β_n X_n + 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β_i – коэффициенты регрессии, а ε – случайная ошибка. Такая регрессионная модель позволяет предсказывать изменения в производительности системы и проводить адаптивное управление параметрами деплоя.</a:t>
            </a:r>
            <a:endParaRPr lang="en-US" sz="17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530084"/>
            <a:ext cx="12660749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Методы оптимизации на основе машинного обучения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616" y="4500920"/>
            <a:ext cx="13161169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Дополнительно к классическим методам оптимизации используются алгоритмы машинного обучения для автоматической настройки параметров интеграции. Пусть имеется обучающая выборка {(X^(i), Y^(i))}_(i=1)^N, где X^(i) – вектор параметров системы, а Y^(i) – измеренные показатели задержки, тогда задача оптимизации может быть сведена к обучению модели h_θ с минимизацией следующей функции потерь: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4616" y="6080046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J(θ) = (1/N) Σ_(i=1)^N (h_θ(X^(i)) - Y^(i))^2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4616" y="6651903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Выбор оптимальных параметров производится посредством методов градиентного спуска или других алгоритмов оптимизации, что позволяет динамически корректировать работу сервера и минимизировать потери в производительности.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569"/>
            <a:ext cx="989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Единая система управления моделями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2509"/>
            <a:ext cx="126937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Интеграция моделей в Triton Inference Server требует построения единой системы управления, в которой все этапы – от экспорта моделей, их оптимизации, настройки конфигурационных файлов, до автоматизированного деплоя – объединены в согласованный процесс. Пусть S – система управления моделями, тогда можно представить её как совокупность отображений: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39270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S = {Φ, ψ, O, U, ξ}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57324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каждое отображение отвечает за определённый этап интеграции и деплоя, обеспечивая целостность и непрерывность процессов. Такой подход позволяет обеспечить согласованность действий всех компонентов системы и повысить надёжность эксплуатации моделей в условиях реального времени.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0571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Методология анализа интеграционных процессов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8291"/>
            <a:ext cx="126937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комплексной оценки интеграционных процессов используются методологии, основанные на сравнительном анализе параметров до и после деплоя, а также на анализе динамических изменений в режиме реального времени. Пусть Q_before и Q_after – значения ключевых метрик до и после деплоя, тогда эффективность интеграции E_integration можно оценить как: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75052"/>
            <a:ext cx="126937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E_integration = Q_after / Q_before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793105"/>
            <a:ext cx="12693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 этом значение E_integration должно стремиться к единице или превосходить её, что свидетельствует о повышении производительности системы после оптимизации.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1212771"/>
            <a:ext cx="11944826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Формальные критерии оценки успешности деплоя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330" y="2289572"/>
            <a:ext cx="1275218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Успешность деплоя моделей определяется совокупностью критериев, включающих: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330" y="3098483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8686" y="3177183"/>
            <a:ext cx="10596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418034" y="3098483"/>
            <a:ext cx="558843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Корректность загрузки и инициализации модели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7216497" y="3098483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363778" y="3177183"/>
            <a:ext cx="17799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7899202" y="3098483"/>
            <a:ext cx="558843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Соответствие конфигурационных файлов требованиям спецификации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735330" y="4253865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9991" y="4332565"/>
            <a:ext cx="18335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1418034" y="4253865"/>
            <a:ext cx="558843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Минимизацию задержек инференса и стабильное распределение нагрузки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7216497" y="4253865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356634" y="4332565"/>
            <a:ext cx="19228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899202" y="4253865"/>
            <a:ext cx="5588437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Высокую отказоустойчивость и возможность быстрого восстановления при сбоях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35330" y="5199221"/>
            <a:ext cx="1275218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Эти критерии формализуются через набор показателей {P_1, P_2, ..., P_m}, где успешность деплоя S_deploy определяется как функция: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5330" y="5771793"/>
            <a:ext cx="1275218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S_deploy = f(P_1, P_2, ..., P_m)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35330" y="6344364"/>
            <a:ext cx="1275218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 оптимальное значение достигается при выполнении условия: S_deploy ≥ S_threshold, где S_threshold – пороговое значение, определяемое требованиями к качеству обслуживания системы.</a:t>
            </a:r>
            <a:endParaRPr lang="en-US" sz="16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337" y="324088"/>
            <a:ext cx="5174933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интеграции модели TensorFlow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337" y="864989"/>
            <a:ext cx="13078182" cy="37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Модель, обученная в TensorFlow, экспортируется в формате SavedModel и интегрируется в Triton посредством создания директории с версионированной структурой и конфигурационным файлом config.pbtxt. Ниже представлен пример конфигурационного файла для модели TensorFlow с подробным разбором параметров.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09337" y="1370647"/>
            <a:ext cx="13078182" cy="6534864"/>
          </a:xfrm>
          <a:prstGeom prst="roundRect">
            <a:avLst>
              <a:gd name="adj" fmla="val 752"/>
            </a:avLst>
          </a:prstGeom>
          <a:solidFill>
            <a:srgbClr val="FFCCD5"/>
          </a:solidFill>
          <a:ln/>
        </p:spPr>
      </p:sp>
      <p:sp>
        <p:nvSpPr>
          <p:cNvPr id="5" name="Shape 3"/>
          <p:cNvSpPr/>
          <p:nvPr/>
        </p:nvSpPr>
        <p:spPr>
          <a:xfrm>
            <a:off x="403503" y="1370647"/>
            <a:ext cx="13089850" cy="6534864"/>
          </a:xfrm>
          <a:prstGeom prst="roundRect">
            <a:avLst>
              <a:gd name="adj" fmla="val 269"/>
            </a:avLst>
          </a:prstGeom>
          <a:solidFill>
            <a:srgbClr val="FFCCD5"/>
          </a:solidFill>
          <a:ln/>
        </p:spPr>
      </p:sp>
      <p:sp>
        <p:nvSpPr>
          <p:cNvPr id="6" name="Text 4"/>
          <p:cNvSpPr/>
          <p:nvPr/>
        </p:nvSpPr>
        <p:spPr>
          <a:xfrm>
            <a:off x="520422" y="1458278"/>
            <a:ext cx="12856012" cy="635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"tf_image_classifier"
platform: "tensorflow_savedmodel"
max_batch_size: 64
input [
  {
    name: "input_tensor"
    data_type: TYPE_FP32
    dims: [ -1, 224, 224, 3 ]
  }
]
output [
  {
    name: "output_tensor"
    data_type: TYPE_FP32
    dims: [ -1, 1000 ]
  }
]
dynamic_batching {
  preferred_batch_size: [ 16, 32 ]
  max_queue_delay_microseconds: 10000
}
instance_group [
  {
    count: 1
    kind: KIND_GPU
    gpus: [ 0 ]
  }
]
version_policy: {
  specific: {
    versions: [ "1" ]
  }
}
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159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параметров конфигурационного файла TensorFlow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749040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15444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Задаёт уникальное имя модели для идентификации в репозитории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749040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415444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Указывает на формат модели («tensorflow_savedmodel»)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447228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max_batch_size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2636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Определяет максимальное число запросов, которые могут быть обработаны совместно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447228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input и output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5852636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Описывают входные и выходные тензоры, где динамическая размерность обозначена значением -1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1271468"/>
            <a:ext cx="6933605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Экспорт моделей TensorFlow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113" y="2266117"/>
            <a:ext cx="7248406" cy="3418165"/>
          </a:xfrm>
          <a:prstGeom prst="roundRect">
            <a:avLst>
              <a:gd name="adj" fmla="val 2643"/>
            </a:avLst>
          </a:prstGeom>
          <a:solidFill>
            <a:srgbClr val="FFCCD5"/>
          </a:solidFill>
          <a:ln/>
        </p:spPr>
      </p:sp>
      <p:sp>
        <p:nvSpPr>
          <p:cNvPr id="5" name="Shape 2"/>
          <p:cNvSpPr/>
          <p:nvPr/>
        </p:nvSpPr>
        <p:spPr>
          <a:xfrm>
            <a:off x="6228398" y="2266117"/>
            <a:ext cx="7269837" cy="3418165"/>
          </a:xfrm>
          <a:prstGeom prst="roundRect">
            <a:avLst>
              <a:gd name="adj" fmla="val 944"/>
            </a:avLst>
          </a:prstGeom>
          <a:solidFill>
            <a:srgbClr val="FFCCD5"/>
          </a:solidFill>
          <a:ln/>
        </p:spPr>
      </p:sp>
      <p:sp>
        <p:nvSpPr>
          <p:cNvPr id="6" name="Text 3"/>
          <p:cNvSpPr/>
          <p:nvPr/>
        </p:nvSpPr>
        <p:spPr>
          <a:xfrm>
            <a:off x="6443424" y="2427327"/>
            <a:ext cx="6839783" cy="3095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tensorflow as tf
from tensorflow.keras.models import load_model
# Загрузка обученной модели
model = load_model('path_to_trained_model.h5')
# Экспорт модели в формат SavedModel
tf.saved_model.save(model, export_dir='saved_model_directory')
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9113" y="5926217"/>
            <a:ext cx="7248406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 экспорте модели TensorFlow в формат SavedModel важно учитывать размеры входных данных, типы данных и имена тензоров. Это критически важно для последующей настройки конфигурационного файла Triton.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4367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интеграции модели ONNX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22537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Модель, экспортированная в формате ONNX, интегрируется в Triton с использованием платформы «onnxruntime_onnx». Конфигурационный файл ниже иллюстрирует параметры, специфичные для ONNX модели.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396835" y="2562701"/>
            <a:ext cx="13836729" cy="6157913"/>
          </a:xfrm>
          <a:prstGeom prst="roundRect">
            <a:avLst>
              <a:gd name="adj" fmla="val 774"/>
            </a:avLst>
          </a:prstGeom>
          <a:solidFill>
            <a:srgbClr val="FFCCD5"/>
          </a:solidFill>
          <a:ln/>
        </p:spPr>
      </p:sp>
      <p:sp>
        <p:nvSpPr>
          <p:cNvPr id="6" name="Shape 3"/>
          <p:cNvSpPr/>
          <p:nvPr/>
        </p:nvSpPr>
        <p:spPr>
          <a:xfrm>
            <a:off x="391239" y="2562701"/>
            <a:ext cx="13847921" cy="6157913"/>
          </a:xfrm>
          <a:prstGeom prst="roundRect">
            <a:avLst>
              <a:gd name="adj" fmla="val 276"/>
            </a:avLst>
          </a:prstGeom>
          <a:solidFill>
            <a:srgbClr val="FFCCD5"/>
          </a:solidFill>
          <a:ln/>
        </p:spPr>
      </p:sp>
      <p:sp>
        <p:nvSpPr>
          <p:cNvPr id="7" name="Text 4"/>
          <p:cNvSpPr/>
          <p:nvPr/>
        </p:nvSpPr>
        <p:spPr>
          <a:xfrm>
            <a:off x="504587" y="2647712"/>
            <a:ext cx="13621226" cy="5987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"onnx_resnet50"
platform: "onnxruntime_onnx"
max_batch_size: 32
input [
  {
    name: "input"
    data_type: TYPE_FP32
    dims: [ 3, 224, 224 ]
  }
]
output [
  {
    name: "probabilities"
    data_type: TYPE_FP32
    dims: [ 1000 ]
  }
]
dynamic_batching {
  preferred_batch_size: [ 8, 16, 32 ]
  max_queue_delay_microseconds: 8000
}
instance_group [
  {
    count: 2
    kind: KIND_GPU
  }
]
version_policy: {
  latest: {
    num_versions: 1
  }
}
</a:t>
            </a:r>
            <a:endParaRPr lang="en-US" sz="8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708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параметров конфигурационного файла ONNX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567589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72997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Здесь равен «onnxruntime_onnx», что инициирует использование ONNX Runtime для инференса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567589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max_batch_size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3972997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Ограничен 32, что отражает баланс между увеличением пропускной способности и допустимой задержкой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628680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dynamic_batching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603408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Позволяет объединять запросы в пакеты с предпочтительными размерами 8, 16 или 32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628680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instance_group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6034088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Указывает, что модель должна запускаться на двух GPU, что повышает параллелизм инференса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426482"/>
            <a:ext cx="4839176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интеграции модели PyTorch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8862" y="979884"/>
            <a:ext cx="1306865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Модель, разработанная в PyTorch, предварительно экспортируется в формат TorchScript или ONNX, после чего интегрируется в Triton с использованием платформы «pytorch_libtorch». Пример конфигурационного файла для TorchScript модели: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18862" y="1305878"/>
            <a:ext cx="13068657" cy="6497241"/>
          </a:xfrm>
          <a:prstGeom prst="roundRect">
            <a:avLst>
              <a:gd name="adj" fmla="val 774"/>
            </a:avLst>
          </a:prstGeom>
          <a:solidFill>
            <a:srgbClr val="FFCCD5"/>
          </a:solidFill>
          <a:ln/>
        </p:spPr>
      </p:sp>
      <p:sp>
        <p:nvSpPr>
          <p:cNvPr id="5" name="Shape 3"/>
          <p:cNvSpPr/>
          <p:nvPr/>
        </p:nvSpPr>
        <p:spPr>
          <a:xfrm>
            <a:off x="412909" y="1305878"/>
            <a:ext cx="13080563" cy="6497241"/>
          </a:xfrm>
          <a:prstGeom prst="roundRect">
            <a:avLst>
              <a:gd name="adj" fmla="val 276"/>
            </a:avLst>
          </a:prstGeom>
          <a:solidFill>
            <a:srgbClr val="FFCCD5"/>
          </a:solidFill>
          <a:ln/>
        </p:spPr>
      </p:sp>
      <p:sp>
        <p:nvSpPr>
          <p:cNvPr id="6" name="Text 4"/>
          <p:cNvSpPr/>
          <p:nvPr/>
        </p:nvSpPr>
        <p:spPr>
          <a:xfrm>
            <a:off x="532567" y="1395532"/>
            <a:ext cx="12841248" cy="631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"pytorch_classifier"
platform: "pytorch_libtorch"
max_batch_size: 48
input [
  {
    name: "input_tensor"
    data_type: TYPE_FP32
    dims: [ -1, 3, 224, 224 ]
  }
]
output [
  {
    name: "output_scores"
    data_type: TYPE_FP32
    dims: [ -1, 1000 ]
  }
]
dynamic_batching {
  preferred_batch_size: [ 12, 24, 48 ]
  max_queue_delay_microseconds: 12000
}
instance_group [
  {
    count: 1
    kind: KIND_CPU
  }
]
version_policy: {
  specific: {
    versions: [ "1", "2" ]
  }
}
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256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параметров конфигурационного файла PyTorch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386138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91545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Равен «pytorch_libtorch», что обеспечивает использование библиотеки LibTorch для выполнения TorchScript модели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386138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max_batch_size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3791545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Выбран равным 48, что позволяет обрабатывать запросы большими пакетами, учитывая особенности модели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447228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dynamic_batching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852636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 предпочтительными размерами 12, 24 и 48 обеспечивает гибкость пакетирования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447228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instance_group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5852636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Определяет использование CPU вместо GPU, что может быть полезно для моделей, оптимизированных для работы на центральном процессоре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887" y="335399"/>
            <a:ext cx="909661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конфигурационного файла с расширенными настройками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425887" y="898327"/>
            <a:ext cx="13061633" cy="6995755"/>
          </a:xfrm>
          <a:prstGeom prst="roundRect">
            <a:avLst>
              <a:gd name="adj" fmla="val 731"/>
            </a:avLst>
          </a:prstGeom>
          <a:solidFill>
            <a:srgbClr val="FFCCD5"/>
          </a:solidFill>
          <a:ln/>
        </p:spPr>
      </p:sp>
      <p:sp>
        <p:nvSpPr>
          <p:cNvPr id="4" name="Shape 2"/>
          <p:cNvSpPr/>
          <p:nvPr/>
        </p:nvSpPr>
        <p:spPr>
          <a:xfrm>
            <a:off x="419814" y="898327"/>
            <a:ext cx="13073777" cy="6995755"/>
          </a:xfrm>
          <a:prstGeom prst="roundRect">
            <a:avLst>
              <a:gd name="adj" fmla="val 261"/>
            </a:avLst>
          </a:prstGeom>
          <a:solidFill>
            <a:srgbClr val="FFCCD5"/>
          </a:solidFill>
          <a:ln/>
        </p:spPr>
      </p:sp>
      <p:sp>
        <p:nvSpPr>
          <p:cNvPr id="5" name="Text 3"/>
          <p:cNvSpPr/>
          <p:nvPr/>
        </p:nvSpPr>
        <p:spPr>
          <a:xfrm>
            <a:off x="541496" y="989528"/>
            <a:ext cx="12830413" cy="681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"extended_model"
platform: "onnxruntime_onnx"
max_batch_size: 128
input [
  {
    name: "data_input"
    data_type: TYPE_FP32
    dims: [ -1, 3, 256, 256 ]
  }
]
output [
  {
    name: "prediction"
    data_type: TYPE_FP32
    dims: [ -1, 10 ]
  }
]
dynamic_batching {
  preferred_batch_size: [ 32, 64, 128 ]
  max_queue_delay_microseconds: 15000
  priority_levels: 2
  default_priority_level: 1
}
instance_group [
  {
    count: 3
    kind: KIND_GPU
  }
]
version_policy: {
  specific: {
    versions: [ "1", "2", "3" ]
  }
}
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091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расширенных параметров конфигурационного файла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208973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23962"/>
            <a:ext cx="3755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Увеличенный max_batch_size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14380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128 позволяет обрабатывать большие объёмы данных, снижая переменную задержку L_var/B при стабильном входящем потоке запросов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208973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123962"/>
            <a:ext cx="54964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Расширенные настройки dynamic_batching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3968710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Включают параметры priority_levels и default_priority_level для задания приоритетов различных типов запросов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539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624393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539383"/>
            <a:ext cx="3216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instance_group с count=3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6029801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Распределяет инференс на трёх GPU, обеспечивая высокий уровень параллелизма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539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624393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539383"/>
            <a:ext cx="4094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version_policy с тремя версиями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6029801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Позволяет запускать до трёх версий модели, открывая возможности для сложного управления жизненным циклом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954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Пример конфигурационного файла для TensorRT (TRT) модели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36176"/>
            <a:ext cx="13090684" cy="7972425"/>
          </a:xfrm>
          <a:prstGeom prst="roundRect">
            <a:avLst>
              <a:gd name="adj" fmla="val 597"/>
            </a:avLst>
          </a:prstGeom>
          <a:solidFill>
            <a:srgbClr val="FFCCD5"/>
          </a:solidFill>
          <a:ln/>
        </p:spPr>
      </p:sp>
      <p:sp>
        <p:nvSpPr>
          <p:cNvPr id="4" name="Shape 2"/>
          <p:cNvSpPr/>
          <p:nvPr/>
        </p:nvSpPr>
        <p:spPr>
          <a:xfrm>
            <a:off x="391239" y="836176"/>
            <a:ext cx="13101876" cy="7972425"/>
          </a:xfrm>
          <a:prstGeom prst="roundRect">
            <a:avLst>
              <a:gd name="adj" fmla="val 213"/>
            </a:avLst>
          </a:prstGeom>
          <a:solidFill>
            <a:srgbClr val="FFCCD5"/>
          </a:solidFill>
          <a:ln/>
        </p:spPr>
      </p:sp>
      <p:sp>
        <p:nvSpPr>
          <p:cNvPr id="5" name="Text 3"/>
          <p:cNvSpPr/>
          <p:nvPr/>
        </p:nvSpPr>
        <p:spPr>
          <a:xfrm>
            <a:off x="504587" y="921187"/>
            <a:ext cx="12875181" cy="7802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"trt_object_detector"
platform: "tensorrt_plan"
max_batch_size: 64
input [
  {
    name: "input_tensor"
    data_type: TYPE_FP32
    dims: [ -1, 3, 300, 300 ]
  }
]
output [
  {
    name: "detection_boxes"
    data_type: TYPE_FP32
    dims: [ -1, 100, 4 ]
  },
  {
    name: "detection_scores"
    data_type: TYPE_FP32
    dims: [ -1, 100 ]
  },
  {
    name: "detection_classes"
    data_type: TYPE_FP32
    dims: [ -1, 100 ]
  }
]
dynamic_batching {
  preferred_batch_size: [ 8, 16, 32 ]
  max_queue_delay_microseconds: 10000
}
instance_group [
  {
    count: 1
    kind: KIND_GPU
  }
]
version_policy: {
  specific: {
    versions: [ "1" ]
  }
}
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708"/>
            <a:ext cx="126937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Разбор параметров конфигурационного файла TensorRT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1791" y="3567589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82578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platform: "tensorrt_plan"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72997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Указывает на использование оптимизированного TensorRT плана для инференса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254121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13069" y="3567589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91237" y="3482578"/>
            <a:ext cx="4534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Множественные выходные тензоры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91237" y="3972997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detection_boxes, detection_scores, detection_classes для задачи объектного детектирования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9881" y="5265777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dynamic_batching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1185"/>
            <a:ext cx="54964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Настроен на предпочтительные размеры пакетов 8, 16, 32 с максимальным временем ожидания 10000 мкс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254121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05449" y="5265777"/>
            <a:ext cx="2075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91237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instance_group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91237" y="5671185"/>
            <a:ext cx="54964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Определяет запуск одного инстанса модели на GPU для использования аппаратного ускорения</a:t>
            </a:r>
            <a:endParaRPr lang="en-US" sz="17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834509"/>
            <a:ext cx="12763262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Рекомендации по тестированию и проверке конфигураций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5918" y="1727597"/>
            <a:ext cx="12811601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При интеграции модели необходимо проводить тестирование конфигурационного файла с использованием тестовых запросов. Пример кода на Python для проверки конфигурации модели через REST API Triton: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5918" y="2562701"/>
            <a:ext cx="12811601" cy="3997166"/>
          </a:xfrm>
          <a:prstGeom prst="roundRect">
            <a:avLst>
              <a:gd name="adj" fmla="val 2029"/>
            </a:avLst>
          </a:prstGeom>
          <a:solidFill>
            <a:srgbClr val="FFCCD5"/>
          </a:solidFill>
          <a:ln/>
        </p:spPr>
      </p:sp>
      <p:sp>
        <p:nvSpPr>
          <p:cNvPr id="5" name="Shape 3"/>
          <p:cNvSpPr/>
          <p:nvPr/>
        </p:nvSpPr>
        <p:spPr>
          <a:xfrm>
            <a:off x="666274" y="2562701"/>
            <a:ext cx="12830889" cy="3997166"/>
          </a:xfrm>
          <a:prstGeom prst="roundRect">
            <a:avLst>
              <a:gd name="adj" fmla="val 725"/>
            </a:avLst>
          </a:prstGeom>
          <a:solidFill>
            <a:srgbClr val="FFCCD5"/>
          </a:solidFill>
          <a:ln/>
        </p:spPr>
      </p:sp>
      <p:sp>
        <p:nvSpPr>
          <p:cNvPr id="6" name="Text 4"/>
          <p:cNvSpPr/>
          <p:nvPr/>
        </p:nvSpPr>
        <p:spPr>
          <a:xfrm>
            <a:off x="859393" y="2707481"/>
            <a:ext cx="12444651" cy="3707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requests
import json
url = "http://localhost:8000/v2/models/tf_image_classifier"
response = requests.get(url)
if response.status_code == 200:
    model_info = response.json()
    print(json.dumps(model_info, indent=2))
else:
    print("Ошибка загрузки модели: ", response.status_code)
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5918" y="6777038"/>
            <a:ext cx="12811601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 данном примере производится запрос к серверу Triton для получения информации о загруженной модели. Анализ полученных метрик позволяет убедиться в корректности конфигурационных параметров и в успешном деплое модели.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2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Заключение лекции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1477"/>
            <a:ext cx="126937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Данная лекция посвящена глубокому анализу процессов интеграции моделей в NVIDIA Triton Inference Server и деплою в условиях промышленной эксплуатации. Рассмотрены этапы подготовки моделей из различных фреймворков, оптимизация графа вычислений, формализация конфигурационных файлов и математическое обоснование параметров динамического пакетирования и распределения нагрузки.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48238"/>
            <a:ext cx="12693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Описаны алгоритмы автоматизированного деплоя, системы управления версиями, механизмы оркестрации в контейнеризированных средах, а также методы мониторинга и оптимизации производительности с использованием статистических и машинно-обучающих подходов.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4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3043118"/>
            <a:ext cx="567285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Экспорт моделей PyTorch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8421" y="3965972"/>
            <a:ext cx="13233559" cy="2852976"/>
          </a:xfrm>
          <a:prstGeom prst="roundRect">
            <a:avLst>
              <a:gd name="adj" fmla="val 2938"/>
            </a:avLst>
          </a:prstGeom>
          <a:solidFill>
            <a:srgbClr val="FFCCD5"/>
          </a:solidFill>
          <a:ln/>
        </p:spPr>
      </p:sp>
      <p:sp>
        <p:nvSpPr>
          <p:cNvPr id="5" name="Shape 2"/>
          <p:cNvSpPr/>
          <p:nvPr/>
        </p:nvSpPr>
        <p:spPr>
          <a:xfrm>
            <a:off x="688538" y="3965972"/>
            <a:ext cx="13253323" cy="2852976"/>
          </a:xfrm>
          <a:prstGeom prst="roundRect">
            <a:avLst>
              <a:gd name="adj" fmla="val 1049"/>
            </a:avLst>
          </a:prstGeom>
          <a:solidFill>
            <a:srgbClr val="FFCCD5"/>
          </a:solidFill>
          <a:ln/>
        </p:spPr>
      </p:sp>
      <p:sp>
        <p:nvSpPr>
          <p:cNvPr id="6" name="Text 3"/>
          <p:cNvSpPr/>
          <p:nvPr/>
        </p:nvSpPr>
        <p:spPr>
          <a:xfrm>
            <a:off x="888087" y="4115633"/>
            <a:ext cx="12854226" cy="255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torch
from my_model import MyModel
model = MyModel()
model.eval()
scripted_model = torch.jit.script(model)
scripted_model.save("my_model.pt")
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8421" y="7043380"/>
            <a:ext cx="13233559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Для моделей PyTorch рекомендуется использовать экспорт в формат TorchScript или ONNX. TorchScript позволяет сохранить динамические особенности модели, что важно для моделей с условными операторами или рекуррентными структурами.</a:t>
            </a:r>
            <a:endParaRPr lang="en-US" sz="15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484721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Ключевые выводы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673322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3923" y="4750832"/>
            <a:ext cx="10418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67332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Комплексный подход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5120164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Интеграция моделей в Triton требует учета множества факторов, от экспорта до оптимизации производительности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673322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3445" y="4750832"/>
            <a:ext cx="17526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673322"/>
            <a:ext cx="351532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Математическое обоснование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5120164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Параметры конфигурации и оптимизации имеют строгое математическое обоснование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5823" y="6298168"/>
            <a:ext cx="180499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342935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Автоматизация и мониторинг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Ключевые аспекты успешного деплоя в промышленных условиях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6421" y="6298168"/>
            <a:ext cx="18919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Адаптивность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Системы должны быть способны адаптироваться к изменениям нагрузки и требований в реальном времени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09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Экспорт моделей в формат ONNX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8648"/>
            <a:ext cx="7556421" cy="2880360"/>
          </a:xfrm>
          <a:prstGeom prst="roundRect">
            <a:avLst>
              <a:gd name="adj" fmla="val 3307"/>
            </a:avLst>
          </a:prstGeom>
          <a:solidFill>
            <a:srgbClr val="FFCCD5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518648"/>
            <a:ext cx="7579043" cy="2880360"/>
          </a:xfrm>
          <a:prstGeom prst="roundRect">
            <a:avLst>
              <a:gd name="adj" fmla="val 1181"/>
            </a:avLst>
          </a:prstGeom>
          <a:solidFill>
            <a:srgbClr val="FFCCD5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688669"/>
            <a:ext cx="71254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torch
dummy_input = torch.randn(1, 3, 224, 224)
torch.onnx.export(model, dummy_input, "model.onnx", 
                  input_names=['input'], 
                  output_names=['output'])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5415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Формат ONNX обеспечивает универсальное представление моделей, что позволяет интегрировать их в различные среды инференса. При экспорте важно следить за сохранением динамических размерностей и корректным представлением операций, специфичных для исходного фреймворка.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8" y="787718"/>
            <a:ext cx="4990624" cy="66541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0773" y="547330"/>
            <a:ext cx="7306747" cy="123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Подготовка моделей с использованием TensorRT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6180773" y="2084784"/>
            <a:ext cx="7306747" cy="4422338"/>
          </a:xfrm>
          <a:prstGeom prst="roundRect">
            <a:avLst>
              <a:gd name="adj" fmla="val 1884"/>
            </a:avLst>
          </a:prstGeom>
          <a:solidFill>
            <a:srgbClr val="FFCCD5"/>
          </a:solidFill>
          <a:ln/>
        </p:spPr>
      </p:sp>
      <p:sp>
        <p:nvSpPr>
          <p:cNvPr id="6" name="Shape 2"/>
          <p:cNvSpPr/>
          <p:nvPr/>
        </p:nvSpPr>
        <p:spPr>
          <a:xfrm>
            <a:off x="6170890" y="2084784"/>
            <a:ext cx="7326511" cy="4422338"/>
          </a:xfrm>
          <a:prstGeom prst="roundRect">
            <a:avLst>
              <a:gd name="adj" fmla="val 673"/>
            </a:avLst>
          </a:prstGeom>
          <a:solidFill>
            <a:srgbClr val="FFCCD5"/>
          </a:solidFill>
          <a:ln/>
        </p:spPr>
      </p:sp>
      <p:sp>
        <p:nvSpPr>
          <p:cNvPr id="7" name="Text 3"/>
          <p:cNvSpPr/>
          <p:nvPr/>
        </p:nvSpPr>
        <p:spPr>
          <a:xfrm>
            <a:off x="6369248" y="2233493"/>
            <a:ext cx="6929795" cy="412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FCCD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tensorrt as trt
TRT_LOGGER = trt.Logger(trt.Logger.INFO)
builder = trt.Builder(TRT_LOGGER)
network = builder.create_network(1 &lt;&lt; int(trt.NetworkDefinitionCreationFlag.EXPLICIT_BATCH))
# Здесь следует загрузить модель и провести её оптимизацию
# После оптимизации модель сохраняется в виде плана
plan = builder.build_cuda_engine(network)
with open("model.trt", "wb") as f:
    f.write(plan.serialize())
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80773" y="6730246"/>
            <a:ext cx="7306747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TensorRT используется для оптимизации моделей, снижая задержки инференса за счёт применения различных техник, таких как FP16 и INT8 квантизация. Оптимизированные модели TensorRT экспортируются в формате планов.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31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Анализ вычислительной сложности модели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6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1791" y="2761059"/>
            <a:ext cx="1143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76049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Количество операций с плавающей точкой (FLOPs)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685467" y="2676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44415" y="2761059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267604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Количество параметров модели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42210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9881" y="4306014"/>
            <a:ext cx="1980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4221004"/>
            <a:ext cx="6264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Объём памяти, необходимый для хранения весов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52416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Вычислительная сложность модели может быть представлена в виде функции: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2225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C_model = α · N_FLOPs + β · N_params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8406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TS Compact" pitchFamily="34" charset="0"/>
                <a:ea typeface="MTS Compact" pitchFamily="34" charset="-122"/>
                <a:cs typeface="MTS Compact" pitchFamily="34" charset="-120"/>
              </a:rPr>
              <a:t>где α и β – коэффициенты, зависящие от архитектуры модели и особенностей аппаратного обеспечения.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2025-03-01T07:48:18Z</dcterms:created>
  <dcterms:modified xsi:type="dcterms:W3CDTF">2025-03-01T07:48:18Z</dcterms:modified>
</cp:coreProperties>
</file>